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8" r:id="rId3"/>
    <p:sldId id="269" r:id="rId4"/>
    <p:sldId id="270" r:id="rId5"/>
    <p:sldId id="271" r:id="rId6"/>
    <p:sldId id="257" r:id="rId7"/>
    <p:sldId id="258" r:id="rId8"/>
    <p:sldId id="264" r:id="rId9"/>
    <p:sldId id="265" r:id="rId10"/>
    <p:sldId id="262" r:id="rId11"/>
    <p:sldId id="259" r:id="rId12"/>
    <p:sldId id="260" r:id="rId13"/>
    <p:sldId id="261" r:id="rId14"/>
    <p:sldId id="267" r:id="rId15"/>
    <p:sldId id="263" r:id="rId16"/>
    <p:sldId id="26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F317E7-8800-440E-8AA5-C41445D8EB1F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D0F4C618-25F4-47B8-A719-B1E9E17923F8}">
      <dgm:prSet phldrT="[Text]"/>
      <dgm:spPr/>
      <dgm:t>
        <a:bodyPr/>
        <a:lstStyle/>
        <a:p>
          <a:r>
            <a:rPr lang="en-US" dirty="0" smtClean="0"/>
            <a:t>Raw Materials</a:t>
          </a:r>
          <a:endParaRPr lang="en-US" dirty="0"/>
        </a:p>
      </dgm:t>
    </dgm:pt>
    <dgm:pt modelId="{53CD2202-7D6B-4F3B-9804-5861CBA9A46D}" type="parTrans" cxnId="{4F65C08B-80DF-455A-B63A-336A28ECA466}">
      <dgm:prSet/>
      <dgm:spPr/>
    </dgm:pt>
    <dgm:pt modelId="{E4CA8D14-8A63-40BB-9AD1-DC9AE7893BB7}" type="sibTrans" cxnId="{4F65C08B-80DF-455A-B63A-336A28ECA466}">
      <dgm:prSet/>
      <dgm:spPr/>
      <dgm:t>
        <a:bodyPr/>
        <a:lstStyle/>
        <a:p>
          <a:endParaRPr lang="en-US"/>
        </a:p>
      </dgm:t>
    </dgm:pt>
    <dgm:pt modelId="{0A000407-A04E-47CA-AF6B-89CECAD852B5}">
      <dgm:prSet phldrT="[Text]"/>
      <dgm:spPr/>
      <dgm:t>
        <a:bodyPr/>
        <a:lstStyle/>
        <a:p>
          <a:r>
            <a:rPr lang="en-US" dirty="0" smtClean="0"/>
            <a:t>Manufacturing &amp; Assembly</a:t>
          </a:r>
          <a:endParaRPr lang="en-US" dirty="0"/>
        </a:p>
      </dgm:t>
    </dgm:pt>
    <dgm:pt modelId="{7CE2C713-C603-4620-8098-4BCF42732540}" type="parTrans" cxnId="{DF5690D8-CB54-43CD-8275-3A39B1FF5397}">
      <dgm:prSet/>
      <dgm:spPr/>
    </dgm:pt>
    <dgm:pt modelId="{60D54757-C4D0-4BEF-8DB6-489C16B2CAE0}" type="sibTrans" cxnId="{DF5690D8-CB54-43CD-8275-3A39B1FF5397}">
      <dgm:prSet/>
      <dgm:spPr/>
      <dgm:t>
        <a:bodyPr/>
        <a:lstStyle/>
        <a:p>
          <a:endParaRPr lang="en-US"/>
        </a:p>
      </dgm:t>
    </dgm:pt>
    <dgm:pt modelId="{378720B1-0FCB-4332-A220-C847058806C9}">
      <dgm:prSet phldrT="[Text]"/>
      <dgm:spPr/>
      <dgm:t>
        <a:bodyPr/>
        <a:lstStyle/>
        <a:p>
          <a:r>
            <a:rPr lang="en-US" dirty="0" smtClean="0"/>
            <a:t>Distribution </a:t>
          </a:r>
          <a:endParaRPr lang="en-US" dirty="0"/>
        </a:p>
      </dgm:t>
    </dgm:pt>
    <dgm:pt modelId="{620DB6EC-BB76-49DE-B642-150D993E6035}" type="parTrans" cxnId="{31385351-DEB4-4110-AD05-6311B4C13995}">
      <dgm:prSet/>
      <dgm:spPr/>
    </dgm:pt>
    <dgm:pt modelId="{179311DF-334D-4B43-9100-6910E228A64F}" type="sibTrans" cxnId="{31385351-DEB4-4110-AD05-6311B4C13995}">
      <dgm:prSet/>
      <dgm:spPr/>
    </dgm:pt>
    <dgm:pt modelId="{A3FF5175-DCF4-4E1F-8B5E-6FE30425BEB2}" type="pres">
      <dgm:prSet presAssocID="{A2F317E7-8800-440E-8AA5-C41445D8EB1F}" presName="linearFlow" presStyleCnt="0">
        <dgm:presLayoutVars>
          <dgm:resizeHandles val="exact"/>
        </dgm:presLayoutVars>
      </dgm:prSet>
      <dgm:spPr/>
    </dgm:pt>
    <dgm:pt modelId="{FFFFD2D8-877D-49B0-9EF9-3278C8938A5F}" type="pres">
      <dgm:prSet presAssocID="{D0F4C618-25F4-47B8-A719-B1E9E17923F8}" presName="node" presStyleLbl="node1" presStyleIdx="0" presStyleCnt="3">
        <dgm:presLayoutVars>
          <dgm:bulletEnabled val="1"/>
        </dgm:presLayoutVars>
      </dgm:prSet>
      <dgm:spPr/>
    </dgm:pt>
    <dgm:pt modelId="{24EC4976-FD0D-4E9E-AD49-0569744A5655}" type="pres">
      <dgm:prSet presAssocID="{E4CA8D14-8A63-40BB-9AD1-DC9AE7893BB7}" presName="sibTrans" presStyleLbl="sibTrans2D1" presStyleIdx="0" presStyleCnt="2"/>
      <dgm:spPr/>
    </dgm:pt>
    <dgm:pt modelId="{659DC6F8-F507-419E-A940-C3238E5E2AEF}" type="pres">
      <dgm:prSet presAssocID="{E4CA8D14-8A63-40BB-9AD1-DC9AE7893BB7}" presName="connectorText" presStyleLbl="sibTrans2D1" presStyleIdx="0" presStyleCnt="2"/>
      <dgm:spPr/>
    </dgm:pt>
    <dgm:pt modelId="{F71104FB-9F1C-4AA4-80FA-74497927D61D}" type="pres">
      <dgm:prSet presAssocID="{0A000407-A04E-47CA-AF6B-89CECAD852B5}" presName="node" presStyleLbl="node1" presStyleIdx="1" presStyleCnt="3">
        <dgm:presLayoutVars>
          <dgm:bulletEnabled val="1"/>
        </dgm:presLayoutVars>
      </dgm:prSet>
      <dgm:spPr/>
    </dgm:pt>
    <dgm:pt modelId="{0C448957-4953-4AA5-A444-7CE205C2A5EC}" type="pres">
      <dgm:prSet presAssocID="{60D54757-C4D0-4BEF-8DB6-489C16B2CAE0}" presName="sibTrans" presStyleLbl="sibTrans2D1" presStyleIdx="1" presStyleCnt="2"/>
      <dgm:spPr/>
    </dgm:pt>
    <dgm:pt modelId="{013D8BBE-E748-457F-8001-01C6E6C60499}" type="pres">
      <dgm:prSet presAssocID="{60D54757-C4D0-4BEF-8DB6-489C16B2CAE0}" presName="connectorText" presStyleLbl="sibTrans2D1" presStyleIdx="1" presStyleCnt="2"/>
      <dgm:spPr/>
    </dgm:pt>
    <dgm:pt modelId="{740006F9-EB66-4C56-ABAE-B552D7DC20A2}" type="pres">
      <dgm:prSet presAssocID="{378720B1-0FCB-4332-A220-C847058806C9}" presName="node" presStyleLbl="node1" presStyleIdx="2" presStyleCnt="3">
        <dgm:presLayoutVars>
          <dgm:bulletEnabled val="1"/>
        </dgm:presLayoutVars>
      </dgm:prSet>
      <dgm:spPr/>
    </dgm:pt>
  </dgm:ptLst>
  <dgm:cxnLst>
    <dgm:cxn modelId="{5AE404F5-CF9D-4670-9CE0-7678FFCEBF27}" type="presOf" srcId="{378720B1-0FCB-4332-A220-C847058806C9}" destId="{740006F9-EB66-4C56-ABAE-B552D7DC20A2}" srcOrd="0" destOrd="0" presId="urn:microsoft.com/office/officeart/2005/8/layout/process2"/>
    <dgm:cxn modelId="{E90C90D5-9595-4CBD-BA01-ECA384EA3B88}" type="presOf" srcId="{E4CA8D14-8A63-40BB-9AD1-DC9AE7893BB7}" destId="{24EC4976-FD0D-4E9E-AD49-0569744A5655}" srcOrd="0" destOrd="0" presId="urn:microsoft.com/office/officeart/2005/8/layout/process2"/>
    <dgm:cxn modelId="{05271A85-2780-41E0-A478-B8C9C6943E02}" type="presOf" srcId="{0A000407-A04E-47CA-AF6B-89CECAD852B5}" destId="{F71104FB-9F1C-4AA4-80FA-74497927D61D}" srcOrd="0" destOrd="0" presId="urn:microsoft.com/office/officeart/2005/8/layout/process2"/>
    <dgm:cxn modelId="{4F65C08B-80DF-455A-B63A-336A28ECA466}" srcId="{A2F317E7-8800-440E-8AA5-C41445D8EB1F}" destId="{D0F4C618-25F4-47B8-A719-B1E9E17923F8}" srcOrd="0" destOrd="0" parTransId="{53CD2202-7D6B-4F3B-9804-5861CBA9A46D}" sibTransId="{E4CA8D14-8A63-40BB-9AD1-DC9AE7893BB7}"/>
    <dgm:cxn modelId="{9B880E0C-B939-48B4-89E7-418D39203CA7}" type="presOf" srcId="{E4CA8D14-8A63-40BB-9AD1-DC9AE7893BB7}" destId="{659DC6F8-F507-419E-A940-C3238E5E2AEF}" srcOrd="1" destOrd="0" presId="urn:microsoft.com/office/officeart/2005/8/layout/process2"/>
    <dgm:cxn modelId="{A46D353A-E1B4-4FB1-B8ED-1574F68DC3E1}" type="presOf" srcId="{D0F4C618-25F4-47B8-A719-B1E9E17923F8}" destId="{FFFFD2D8-877D-49B0-9EF9-3278C8938A5F}" srcOrd="0" destOrd="0" presId="urn:microsoft.com/office/officeart/2005/8/layout/process2"/>
    <dgm:cxn modelId="{E39B5171-1BD2-49F9-B441-F257E897CDA1}" type="presOf" srcId="{A2F317E7-8800-440E-8AA5-C41445D8EB1F}" destId="{A3FF5175-DCF4-4E1F-8B5E-6FE30425BEB2}" srcOrd="0" destOrd="0" presId="urn:microsoft.com/office/officeart/2005/8/layout/process2"/>
    <dgm:cxn modelId="{F43D2F8E-188D-40E8-96C6-5191027D5F6A}" type="presOf" srcId="{60D54757-C4D0-4BEF-8DB6-489C16B2CAE0}" destId="{013D8BBE-E748-457F-8001-01C6E6C60499}" srcOrd="1" destOrd="0" presId="urn:microsoft.com/office/officeart/2005/8/layout/process2"/>
    <dgm:cxn modelId="{DF5690D8-CB54-43CD-8275-3A39B1FF5397}" srcId="{A2F317E7-8800-440E-8AA5-C41445D8EB1F}" destId="{0A000407-A04E-47CA-AF6B-89CECAD852B5}" srcOrd="1" destOrd="0" parTransId="{7CE2C713-C603-4620-8098-4BCF42732540}" sibTransId="{60D54757-C4D0-4BEF-8DB6-489C16B2CAE0}"/>
    <dgm:cxn modelId="{31385351-DEB4-4110-AD05-6311B4C13995}" srcId="{A2F317E7-8800-440E-8AA5-C41445D8EB1F}" destId="{378720B1-0FCB-4332-A220-C847058806C9}" srcOrd="2" destOrd="0" parTransId="{620DB6EC-BB76-49DE-B642-150D993E6035}" sibTransId="{179311DF-334D-4B43-9100-6910E228A64F}"/>
    <dgm:cxn modelId="{336A8156-1419-4D89-9EC1-D63E3C7D9DC6}" type="presOf" srcId="{60D54757-C4D0-4BEF-8DB6-489C16B2CAE0}" destId="{0C448957-4953-4AA5-A444-7CE205C2A5EC}" srcOrd="0" destOrd="0" presId="urn:microsoft.com/office/officeart/2005/8/layout/process2"/>
    <dgm:cxn modelId="{36B61CE9-1E5A-415D-88D1-C986469B1EC6}" type="presParOf" srcId="{A3FF5175-DCF4-4E1F-8B5E-6FE30425BEB2}" destId="{FFFFD2D8-877D-49B0-9EF9-3278C8938A5F}" srcOrd="0" destOrd="0" presId="urn:microsoft.com/office/officeart/2005/8/layout/process2"/>
    <dgm:cxn modelId="{715E684C-313A-406B-84DA-190403BE1C74}" type="presParOf" srcId="{A3FF5175-DCF4-4E1F-8B5E-6FE30425BEB2}" destId="{24EC4976-FD0D-4E9E-AD49-0569744A5655}" srcOrd="1" destOrd="0" presId="urn:microsoft.com/office/officeart/2005/8/layout/process2"/>
    <dgm:cxn modelId="{E6B31401-418B-496C-8849-2DBEDC50EEF1}" type="presParOf" srcId="{24EC4976-FD0D-4E9E-AD49-0569744A5655}" destId="{659DC6F8-F507-419E-A940-C3238E5E2AEF}" srcOrd="0" destOrd="0" presId="urn:microsoft.com/office/officeart/2005/8/layout/process2"/>
    <dgm:cxn modelId="{60C4BCE8-76AE-41B8-886B-D122BC1B34CD}" type="presParOf" srcId="{A3FF5175-DCF4-4E1F-8B5E-6FE30425BEB2}" destId="{F71104FB-9F1C-4AA4-80FA-74497927D61D}" srcOrd="2" destOrd="0" presId="urn:microsoft.com/office/officeart/2005/8/layout/process2"/>
    <dgm:cxn modelId="{7F97E725-28FF-4A09-9B14-BEEFB29F1050}" type="presParOf" srcId="{A3FF5175-DCF4-4E1F-8B5E-6FE30425BEB2}" destId="{0C448957-4953-4AA5-A444-7CE205C2A5EC}" srcOrd="3" destOrd="0" presId="urn:microsoft.com/office/officeart/2005/8/layout/process2"/>
    <dgm:cxn modelId="{AE12A7F1-3148-4483-8688-D29D7E48E17C}" type="presParOf" srcId="{0C448957-4953-4AA5-A444-7CE205C2A5EC}" destId="{013D8BBE-E748-457F-8001-01C6E6C60499}" srcOrd="0" destOrd="0" presId="urn:microsoft.com/office/officeart/2005/8/layout/process2"/>
    <dgm:cxn modelId="{22749F07-49BD-498A-BB6B-F4BBEB8FD9DE}" type="presParOf" srcId="{A3FF5175-DCF4-4E1F-8B5E-6FE30425BEB2}" destId="{740006F9-EB66-4C56-ABAE-B552D7DC20A2}" srcOrd="4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FFFD2D8-877D-49B0-9EF9-3278C8938A5F}">
      <dsp:nvSpPr>
        <dsp:cNvPr id="0" name=""/>
        <dsp:cNvSpPr/>
      </dsp:nvSpPr>
      <dsp:spPr>
        <a:xfrm>
          <a:off x="1000958" y="0"/>
          <a:ext cx="2036682" cy="11314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Raw Materials</a:t>
          </a:r>
          <a:endParaRPr lang="en-US" sz="2100" kern="1200" dirty="0"/>
        </a:p>
      </dsp:txBody>
      <dsp:txXfrm>
        <a:off x="1000958" y="0"/>
        <a:ext cx="2036682" cy="1131490"/>
      </dsp:txXfrm>
    </dsp:sp>
    <dsp:sp modelId="{24EC4976-FD0D-4E9E-AD49-0569744A5655}">
      <dsp:nvSpPr>
        <dsp:cNvPr id="0" name=""/>
        <dsp:cNvSpPr/>
      </dsp:nvSpPr>
      <dsp:spPr>
        <a:xfrm rot="5400000">
          <a:off x="1807145" y="1159777"/>
          <a:ext cx="424308" cy="5091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5400000">
        <a:off x="1807145" y="1159777"/>
        <a:ext cx="424308" cy="509170"/>
      </dsp:txXfrm>
    </dsp:sp>
    <dsp:sp modelId="{F71104FB-9F1C-4AA4-80FA-74497927D61D}">
      <dsp:nvSpPr>
        <dsp:cNvPr id="0" name=""/>
        <dsp:cNvSpPr/>
      </dsp:nvSpPr>
      <dsp:spPr>
        <a:xfrm>
          <a:off x="1000958" y="1697235"/>
          <a:ext cx="2036682" cy="11314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Manufacturing &amp; Assembly</a:t>
          </a:r>
          <a:endParaRPr lang="en-US" sz="2100" kern="1200" dirty="0"/>
        </a:p>
      </dsp:txBody>
      <dsp:txXfrm>
        <a:off x="1000958" y="1697235"/>
        <a:ext cx="2036682" cy="1131490"/>
      </dsp:txXfrm>
    </dsp:sp>
    <dsp:sp modelId="{0C448957-4953-4AA5-A444-7CE205C2A5EC}">
      <dsp:nvSpPr>
        <dsp:cNvPr id="0" name=""/>
        <dsp:cNvSpPr/>
      </dsp:nvSpPr>
      <dsp:spPr>
        <a:xfrm rot="5400000">
          <a:off x="1807145" y="2857013"/>
          <a:ext cx="424308" cy="509170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5400000">
        <a:off x="1807145" y="2857013"/>
        <a:ext cx="424308" cy="509170"/>
      </dsp:txXfrm>
    </dsp:sp>
    <dsp:sp modelId="{740006F9-EB66-4C56-ABAE-B552D7DC20A2}">
      <dsp:nvSpPr>
        <dsp:cNvPr id="0" name=""/>
        <dsp:cNvSpPr/>
      </dsp:nvSpPr>
      <dsp:spPr>
        <a:xfrm>
          <a:off x="1000958" y="3394471"/>
          <a:ext cx="2036682" cy="113149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Distribution </a:t>
          </a:r>
          <a:endParaRPr lang="en-US" sz="2100" kern="1200" dirty="0"/>
        </a:p>
      </dsp:txBody>
      <dsp:txXfrm>
        <a:off x="1000958" y="3394471"/>
        <a:ext cx="2036682" cy="11314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24A2002-D861-43A4-8E79-A0DBF6AE5E3E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2E1B7DA-993E-461D-9362-912BE09A0AC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4A2002-D861-43A4-8E79-A0DBF6AE5E3E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E1B7DA-993E-461D-9362-912BE09A0A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4A2002-D861-43A4-8E79-A0DBF6AE5E3E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E1B7DA-993E-461D-9362-912BE09A0A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4A2002-D861-43A4-8E79-A0DBF6AE5E3E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E1B7DA-993E-461D-9362-912BE09A0A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24A2002-D861-43A4-8E79-A0DBF6AE5E3E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2E1B7DA-993E-461D-9362-912BE09A0AC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4A2002-D861-43A4-8E79-A0DBF6AE5E3E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2E1B7DA-993E-461D-9362-912BE09A0AC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4A2002-D861-43A4-8E79-A0DBF6AE5E3E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82E1B7DA-993E-461D-9362-912BE09A0A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4A2002-D861-43A4-8E79-A0DBF6AE5E3E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E1B7DA-993E-461D-9362-912BE09A0AC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24A2002-D861-43A4-8E79-A0DBF6AE5E3E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E1B7DA-993E-461D-9362-912BE09A0A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24A2002-D861-43A4-8E79-A0DBF6AE5E3E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2E1B7DA-993E-461D-9362-912BE09A0AC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24A2002-D861-43A4-8E79-A0DBF6AE5E3E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82E1B7DA-993E-461D-9362-912BE09A0AC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124A2002-D861-43A4-8E79-A0DBF6AE5E3E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82E1B7DA-993E-461D-9362-912BE09A0AC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Big Business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Kings of industr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2743200"/>
            <a:ext cx="5190134" cy="393192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tandardOil_carto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62000" y="914400"/>
            <a:ext cx="7661013" cy="4937760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" name="Content Placeholder 10" descr="Morgan_cartoon-1.pn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609600"/>
            <a:ext cx="4372426" cy="5943600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“The Central Bank:  Why should Uncle Sam establish one, when Uncle Piermont is already on the job?”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VanderbiltCarto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4600" y="228600"/>
            <a:ext cx="4085053" cy="6309360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arnegie cartoo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81200" y="182880"/>
            <a:ext cx="4989481" cy="667512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Sherman Anti-Trust Act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Passed by Congress (1890)</a:t>
            </a:r>
          </a:p>
          <a:p>
            <a:r>
              <a:rPr lang="en-US" dirty="0" smtClean="0"/>
              <a:t>Made trusts illegal because they restricted trade</a:t>
            </a:r>
          </a:p>
          <a:p>
            <a:r>
              <a:rPr lang="en-US" dirty="0" smtClean="0"/>
              <a:t>Weak law (too many loopholes)</a:t>
            </a:r>
          </a:p>
          <a:p>
            <a:r>
              <a:rPr lang="en-US" dirty="0" smtClean="0"/>
              <a:t>Hurt labor unions for their restraint of trade instead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Darwinism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Darwin’s theory of survival is applied to society</a:t>
            </a:r>
          </a:p>
          <a:p>
            <a:r>
              <a:rPr lang="en-US" dirty="0" smtClean="0"/>
              <a:t>Those who can find jobs, make money and thrive will survive</a:t>
            </a:r>
          </a:p>
          <a:p>
            <a:r>
              <a:rPr lang="en-US" dirty="0" smtClean="0"/>
              <a:t>Those who can’t survive on their own will die </a:t>
            </a:r>
          </a:p>
          <a:p>
            <a:r>
              <a:rPr lang="en-US" dirty="0" smtClean="0"/>
              <a:t>Leaving behind the fittest, best, brightest and most worthy citizens</a:t>
            </a:r>
          </a:p>
          <a:p>
            <a:r>
              <a:rPr lang="en-US" dirty="0" smtClean="0"/>
              <a:t>Rich get richer, poor get poorer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“Gospel of Wealth”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Written in 1889 by Andrew Carnegie</a:t>
            </a:r>
          </a:p>
          <a:p>
            <a:r>
              <a:rPr lang="en-US" dirty="0" smtClean="0"/>
              <a:t>Outlines his beliefs regarding the social responsibilities of the wealthy</a:t>
            </a:r>
          </a:p>
          <a:p>
            <a:endParaRPr lang="en-US" dirty="0" smtClean="0"/>
          </a:p>
          <a:p>
            <a:r>
              <a:rPr lang="en-US" dirty="0" smtClean="0"/>
              <a:t>Read the excerpt provided and respond to BOTH questions in </a:t>
            </a:r>
            <a:r>
              <a:rPr lang="en-US" smtClean="0"/>
              <a:t>complete sentences.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Railroad Industry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During Reconstruction and the Gilded Age the number of railroads increased rapidly in the US</a:t>
            </a:r>
          </a:p>
          <a:p>
            <a:r>
              <a:rPr lang="en-US" dirty="0" smtClean="0"/>
              <a:t>In an effort to beat out the competition, railroads offered special deals</a:t>
            </a:r>
          </a:p>
          <a:p>
            <a:r>
              <a:rPr lang="en-US" dirty="0" smtClean="0"/>
              <a:t>Rebates- a discounted price for shipping goods, usually granted to corporations that shipped greater quantities or more regularly.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Rebate Disadvantages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individuals and small businesses couldn’t qualify (paid more for carrier THEN had to charge more for product)</a:t>
            </a:r>
          </a:p>
          <a:p>
            <a:r>
              <a:rPr lang="en-US" dirty="0" smtClean="0"/>
              <a:t>Small railroads couldn’t compete and were run out of business = monopolies</a:t>
            </a:r>
          </a:p>
          <a:p>
            <a:r>
              <a:rPr lang="en-US" dirty="0" smtClean="0"/>
              <a:t>Some RR continued to undercut each other (rates) until one was out of business = monopoly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Farmers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Try to compete by creating POOLS</a:t>
            </a:r>
          </a:p>
          <a:p>
            <a:r>
              <a:rPr lang="en-US" dirty="0" smtClean="0"/>
              <a:t>Small farmers pool (combine) their crops until they have a large shipment that can qualify for a rebate</a:t>
            </a:r>
          </a:p>
          <a:p>
            <a:r>
              <a:rPr lang="en-US" dirty="0" smtClean="0"/>
              <a:t>Crops stored in a local warehouse/silo</a:t>
            </a:r>
          </a:p>
          <a:p>
            <a:r>
              <a:rPr lang="en-US" dirty="0" smtClean="0"/>
              <a:t>Cooperative method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Railroad Regulation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 smtClean="0"/>
              <a:t>State</a:t>
            </a:r>
          </a:p>
          <a:p>
            <a:pPr lvl="1"/>
            <a:r>
              <a:rPr lang="en-US" dirty="0" smtClean="0"/>
              <a:t>Attempts to set RR rates to make shipping fair for all (Munn v. Illinois)</a:t>
            </a:r>
          </a:p>
          <a:p>
            <a:pPr lvl="1"/>
            <a:r>
              <a:rPr lang="en-US" dirty="0" smtClean="0"/>
              <a:t>Overturned – only Congress has the right to regulate interstate commerce (Wabash case)</a:t>
            </a:r>
          </a:p>
          <a:p>
            <a:r>
              <a:rPr lang="en-US" dirty="0" smtClean="0"/>
              <a:t>Federal</a:t>
            </a:r>
          </a:p>
          <a:p>
            <a:pPr lvl="1"/>
            <a:r>
              <a:rPr lang="en-US" dirty="0" smtClean="0"/>
              <a:t>Interstate Commerce Act (1887)-  prohibited rate discrimination (difficult to prove)</a:t>
            </a:r>
          </a:p>
          <a:p>
            <a:pPr lvl="1"/>
            <a:r>
              <a:rPr lang="en-US" dirty="0" smtClean="0"/>
              <a:t>Elkins Act (1903)- prohibited charging a rate different from the printed rate- fine charged</a:t>
            </a:r>
          </a:p>
          <a:p>
            <a:pPr lvl="1"/>
            <a:r>
              <a:rPr lang="en-US" dirty="0" smtClean="0"/>
              <a:t>Hepburn Act (1906)-  added imprisonment to the above punishment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040443" y="5257800"/>
            <a:ext cx="5486400" cy="8382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Robber Barons?</a:t>
            </a:r>
            <a:endParaRPr lang="en-US" sz="36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3040443" y="6096000"/>
            <a:ext cx="5486400" cy="205191"/>
          </a:xfrm>
        </p:spPr>
        <p:txBody>
          <a:bodyPr>
            <a:normAutofit fontScale="62500" lnSpcReduction="20000"/>
          </a:bodyPr>
          <a:lstStyle/>
          <a:p>
            <a:endParaRPr lang="en-US" dirty="0"/>
          </a:p>
        </p:txBody>
      </p:sp>
      <p:pic>
        <p:nvPicPr>
          <p:cNvPr id="7" name="Picture Placeholder 6" descr="robber barons cartoon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4848" b="14848"/>
          <a:stretch>
            <a:fillRect/>
          </a:stretch>
        </p:blipFill>
        <p:spPr>
          <a:xfrm>
            <a:off x="304800" y="249864"/>
            <a:ext cx="8534400" cy="493173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OR</a:t>
            </a:r>
            <a:r>
              <a:rPr lang="en-US" dirty="0" smtClean="0"/>
              <a:t>  Captains of Industry?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John D. Rockefeller</a:t>
            </a:r>
          </a:p>
          <a:p>
            <a:r>
              <a:rPr lang="en-US" b="1" dirty="0" smtClean="0"/>
              <a:t>Andrew Carnegie</a:t>
            </a:r>
          </a:p>
          <a:p>
            <a:r>
              <a:rPr lang="en-US" b="1" dirty="0" smtClean="0"/>
              <a:t>J.P. Morgan</a:t>
            </a:r>
          </a:p>
          <a:p>
            <a:r>
              <a:rPr lang="en-US" b="1" dirty="0" smtClean="0"/>
              <a:t>Cornelius Vanderbilt</a:t>
            </a:r>
          </a:p>
          <a:p>
            <a:r>
              <a:rPr lang="en-US" dirty="0" smtClean="0"/>
              <a:t>Jay Gould</a:t>
            </a:r>
          </a:p>
          <a:p>
            <a:r>
              <a:rPr lang="en-US" dirty="0" smtClean="0"/>
              <a:t>Jim Fisk</a:t>
            </a:r>
          </a:p>
          <a:p>
            <a:r>
              <a:rPr lang="en-US" dirty="0" smtClean="0"/>
              <a:t>Cyrus Field</a:t>
            </a:r>
          </a:p>
          <a:p>
            <a:r>
              <a:rPr lang="en-US" dirty="0" smtClean="0"/>
              <a:t>Philip </a:t>
            </a:r>
            <a:r>
              <a:rPr lang="en-US" dirty="0" err="1" smtClean="0"/>
              <a:t>Armour</a:t>
            </a:r>
            <a:endParaRPr lang="en-US" dirty="0" smtClean="0"/>
          </a:p>
          <a:p>
            <a:r>
              <a:rPr lang="en-US" dirty="0" smtClean="0"/>
              <a:t>And others….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Vertical Integration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Owning all businesses from the ground up</a:t>
            </a:r>
          </a:p>
          <a:p>
            <a:pPr lvl="1"/>
            <a:r>
              <a:rPr lang="en-US" dirty="0" smtClean="0"/>
              <a:t>Mines, transportation, factories, retail</a:t>
            </a:r>
          </a:p>
          <a:p>
            <a:r>
              <a:rPr lang="en-US" dirty="0" smtClean="0"/>
              <a:t>Cutting out the “middle man” </a:t>
            </a:r>
          </a:p>
          <a:p>
            <a:r>
              <a:rPr lang="en-US" dirty="0" smtClean="0"/>
              <a:t>All profits to the </a:t>
            </a:r>
            <a:r>
              <a:rPr lang="en-US" dirty="0" smtClean="0"/>
              <a:t>owner</a:t>
            </a:r>
          </a:p>
          <a:p>
            <a:r>
              <a:rPr lang="en-US" dirty="0" smtClean="0"/>
              <a:t>Carnegie Steel</a:t>
            </a: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</p:nvPr>
        </p:nvGraphicFramePr>
        <p:xfrm>
          <a:off x="4648200" y="1646238"/>
          <a:ext cx="4038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Horizontal Integration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Buying up “like-minded” business</a:t>
            </a:r>
          </a:p>
          <a:p>
            <a:r>
              <a:rPr lang="en-US" dirty="0" smtClean="0"/>
              <a:t>Avoid </a:t>
            </a:r>
            <a:r>
              <a:rPr lang="en-US" dirty="0" smtClean="0"/>
              <a:t>competition = monopoly</a:t>
            </a:r>
          </a:p>
          <a:p>
            <a:r>
              <a:rPr lang="en-US" dirty="0" smtClean="0"/>
              <a:t>Rockefeller- Standard Oil</a:t>
            </a:r>
          </a:p>
          <a:p>
            <a:r>
              <a:rPr lang="en-US" dirty="0" smtClean="0"/>
              <a:t>Railroads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166</TotalTime>
  <Words>434</Words>
  <Application>Microsoft Office PowerPoint</Application>
  <PresentationFormat>On-screen Show (4:3)</PresentationFormat>
  <Paragraphs>64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Foundry</vt:lpstr>
      <vt:lpstr>Big Business</vt:lpstr>
      <vt:lpstr>Railroad Industry</vt:lpstr>
      <vt:lpstr>Rebate Disadvantages</vt:lpstr>
      <vt:lpstr>Farmers </vt:lpstr>
      <vt:lpstr>Railroad Regulation</vt:lpstr>
      <vt:lpstr>Robber Barons?</vt:lpstr>
      <vt:lpstr>OR  Captains of Industry?</vt:lpstr>
      <vt:lpstr>Vertical Integration</vt:lpstr>
      <vt:lpstr>Horizontal Integration</vt:lpstr>
      <vt:lpstr>Slide 10</vt:lpstr>
      <vt:lpstr>Slide 11</vt:lpstr>
      <vt:lpstr>Slide 12</vt:lpstr>
      <vt:lpstr>Slide 13</vt:lpstr>
      <vt:lpstr>Sherman Anti-Trust Act </vt:lpstr>
      <vt:lpstr>Social Darwinism</vt:lpstr>
      <vt:lpstr>“Gospel of Wealth”</vt:lpstr>
    </vt:vector>
  </TitlesOfParts>
  <Company>Augusta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Big Business</dc:title>
  <dc:creator>Augusta County Schools</dc:creator>
  <cp:lastModifiedBy>Augusta County Schools</cp:lastModifiedBy>
  <cp:revision>34</cp:revision>
  <dcterms:created xsi:type="dcterms:W3CDTF">2011-02-11T15:02:48Z</dcterms:created>
  <dcterms:modified xsi:type="dcterms:W3CDTF">2012-02-02T17:48:37Z</dcterms:modified>
</cp:coreProperties>
</file>